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</p:embeddedFont>
    <p:embeddedFont>
      <p:font typeface="Roboto Slab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29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-2-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5.svg"/><Relationship Id="rId5" Type="http://schemas.openxmlformats.org/officeDocument/2006/relationships/image" Target="../media/image-2-3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-5-8.svg"/><Relationship Id="rId3" Type="http://schemas.openxmlformats.org/officeDocument/2006/relationships/image" Target="../media/image12.png"/><Relationship Id="rId7" Type="http://schemas.openxmlformats.org/officeDocument/2006/relationships/image" Target="../media/image-5-6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4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-5-10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-6-4.svg"/><Relationship Id="rId4" Type="http://schemas.openxmlformats.org/officeDocument/2006/relationships/image" Target="../media/image-6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NeuroFleetX – Taxi Fleet Backend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robust backend service designed to manage and optimize taxi fleet operations, from ride creation to efficient dispatching and data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Harshal Mandliya, CSE (Cyber Security), DSCE</a:t>
            </a: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213" y="7759625"/>
            <a:ext cx="2072820" cy="3657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520" y="426958"/>
            <a:ext cx="4194929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 Stack &amp; Core Objectives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43520" y="1203365"/>
            <a:ext cx="1968460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🛠️</a:t>
            </a:r>
            <a:r>
              <a:rPr lang="en-US" sz="1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Core Technologies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3520" y="1608773"/>
            <a:ext cx="658225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Java: The foundational programming language.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3520" y="1911429"/>
            <a:ext cx="658225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Boot: For rapid application development and robust architecture.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3520" y="2214086"/>
            <a:ext cx="658225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Data JPA: Streamlined data access layer.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3520" y="2516743"/>
            <a:ext cx="658225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 Architecture: For scalable and interoperable APIs.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3520" y="2819400"/>
            <a:ext cx="6582251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Postgres: A powerful, reliable, and scalable open-source relational database for secure data persistence.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822" y="426958"/>
            <a:ext cx="6582251" cy="6582251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43520" y="8154353"/>
            <a:ext cx="349329" cy="349329"/>
          </a:xfrm>
          <a:prstGeom prst="roundRect">
            <a:avLst>
              <a:gd name="adj" fmla="val 6669"/>
            </a:avLst>
          </a:prstGeom>
          <a:solidFill>
            <a:srgbClr val="E9ECF2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8338" y="7819677"/>
            <a:ext cx="232886" cy="23288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92849" y="7810033"/>
            <a:ext cx="2500074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Efficient Ride Management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1048107" y="8543330"/>
            <a:ext cx="3880485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the entire lifecycle of taxi rides, from creation to completion.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5122664" y="8154353"/>
            <a:ext cx="349329" cy="349329"/>
          </a:xfrm>
          <a:prstGeom prst="roundRect">
            <a:avLst>
              <a:gd name="adj" fmla="val 6669"/>
            </a:avLst>
          </a:prstGeom>
          <a:solidFill>
            <a:srgbClr val="E9ECF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34645" y="7810033"/>
            <a:ext cx="232886" cy="23288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55941" y="7814855"/>
            <a:ext cx="2054304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RESTful API Provision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5627251" y="8543330"/>
            <a:ext cx="3880485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Exposes well-documented REST APIs for seamless integration with external systems.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9701808" y="8154353"/>
            <a:ext cx="349329" cy="349329"/>
          </a:xfrm>
          <a:prstGeom prst="roundRect">
            <a:avLst>
              <a:gd name="adj" fmla="val 6669"/>
            </a:avLst>
          </a:prstGeom>
          <a:solidFill>
            <a:srgbClr val="E9ECF2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61234" y="7802642"/>
            <a:ext cx="232886" cy="23288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604822" y="7792998"/>
            <a:ext cx="1941195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 Dispatch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10206395" y="8543330"/>
            <a:ext cx="3880485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Implements intelligent taxi assignment logic, ensuring optimal dispatching.</a:t>
            </a:r>
            <a:endParaRPr lang="en-US" sz="1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8790" y="3931904"/>
            <a:ext cx="2072820" cy="3657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7580" y="7805023"/>
            <a:ext cx="2072820" cy="3657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848" y="541972"/>
            <a:ext cx="3952042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Goals &amp; Scope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89848" y="1330285"/>
            <a:ext cx="7764304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NeuroFleetX aims to provide a comprehensive backend solution for taxi fleet management, focusing on efficiency and scalability.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89848" y="2478405"/>
            <a:ext cx="7764304" cy="2203133"/>
          </a:xfrm>
          <a:prstGeom prst="roundRect">
            <a:avLst>
              <a:gd name="adj" fmla="val 4981"/>
            </a:avLst>
          </a:prstGeom>
          <a:solidFill>
            <a:srgbClr val="FBFCF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8" y="2455545"/>
            <a:ext cx="7764304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368" y="2182773"/>
            <a:ext cx="591264" cy="5912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53771" y="2330529"/>
            <a:ext cx="23645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909757" y="2971086"/>
            <a:ext cx="2463879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Solved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909757" y="3397210"/>
            <a:ext cx="732448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Automates ride management, provides APIs, dispatches taxis, and updates ride statuses (PENDING → ASSIGNED → COMPLETED).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909757" y="4146232"/>
            <a:ext cx="732448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bulk CSV uploads for initial data population.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89848" y="5174218"/>
            <a:ext cx="7764304" cy="2518529"/>
          </a:xfrm>
          <a:prstGeom prst="roundRect">
            <a:avLst>
              <a:gd name="adj" fmla="val 4357"/>
            </a:avLst>
          </a:prstGeom>
          <a:solidFill>
            <a:srgbClr val="FBFCF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8" y="5151358"/>
            <a:ext cx="7764304" cy="91440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368" y="4878586"/>
            <a:ext cx="591264" cy="59126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453771" y="5026343"/>
            <a:ext cx="23645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909757" y="5666899"/>
            <a:ext cx="2463879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Scope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909757" y="6093023"/>
            <a:ext cx="732448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fully backend-centric system with clean API documentation and a proper service-layer architecture.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909757" y="6842046"/>
            <a:ext cx="732448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Excludes machine learning components and frontend UI development, focusing purely on backend robustness.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520" y="535305"/>
            <a:ext cx="6840379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Endpoints: Building Blocks of NeuroFleetX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43520" y="1234202"/>
            <a:ext cx="1354335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exposes a set of RESTful APIs to manage rides, dispatch taxis, and handle bulk data operations.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0" y="1657469"/>
            <a:ext cx="4514374" cy="6212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8778" y="2433995"/>
            <a:ext cx="205597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Ride Management API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98778" y="2769751"/>
            <a:ext cx="420385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/rides (POST):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Create a new ride.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98778" y="3072646"/>
            <a:ext cx="4203859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/rides/{id} (PUT):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Update ride details (assign taxi, change status).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98778" y="3624143"/>
            <a:ext cx="420385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/rides/{id} (DELETE):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Remove a ride record.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894" y="1657469"/>
            <a:ext cx="4514493" cy="6212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3152" y="2433995"/>
            <a:ext cx="19414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Taxi Dispatch API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5213152" y="2769751"/>
            <a:ext cx="4203978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/dispatch (POST):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Auto-assigns the best available taxi to a ride based on proximity and status.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213152" y="3321248"/>
            <a:ext cx="4203978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Updates </a:t>
            </a: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assignedTaxiId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sets ride status to </a:t>
            </a: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ASSIGNED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387" y="1657469"/>
            <a:ext cx="4514374" cy="6212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27644" y="2433995"/>
            <a:ext cx="19414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CSV Upload API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9727644" y="2769751"/>
            <a:ext cx="4203859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/csv/upload (POST):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Facilitates bulk insertion of ride or taxi data via CSV files.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776407" y="4377333"/>
            <a:ext cx="1331047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Request Example (Create Ride): 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776407" y="4800600"/>
            <a:ext cx="13310473" cy="2718911"/>
          </a:xfrm>
          <a:prstGeom prst="roundRect">
            <a:avLst>
              <a:gd name="adj" fmla="val 857"/>
            </a:avLst>
          </a:prstGeom>
          <a:solidFill>
            <a:srgbClr val="EEEFF1"/>
          </a:solidFill>
          <a:ln/>
        </p:spPr>
      </p:sp>
      <p:sp>
        <p:nvSpPr>
          <p:cNvPr id="18" name="Shape 13"/>
          <p:cNvSpPr/>
          <p:nvPr/>
        </p:nvSpPr>
        <p:spPr>
          <a:xfrm>
            <a:off x="768668" y="4800600"/>
            <a:ext cx="13325951" cy="2718911"/>
          </a:xfrm>
          <a:prstGeom prst="roundRect">
            <a:avLst>
              <a:gd name="adj" fmla="val 857"/>
            </a:avLst>
          </a:prstGeom>
          <a:solidFill>
            <a:srgbClr val="EEEFF1"/>
          </a:solidFill>
          <a:ln/>
        </p:spPr>
      </p:sp>
      <p:sp>
        <p:nvSpPr>
          <p:cNvPr id="19" name="Text 14"/>
          <p:cNvSpPr/>
          <p:nvPr/>
        </p:nvSpPr>
        <p:spPr>
          <a:xfrm>
            <a:off x="923925" y="4917043"/>
            <a:ext cx="13015436" cy="248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"originLat": 40.7128, "originLng": -74.0060, "destLat": 40.7589, "destLng": -73.9851, "trafficIndex": 0.7, "weather": "sunny", "status": "PENDING"}</a:t>
            </a:r>
            <a:endParaRPr lang="en-US" sz="1200" dirty="0"/>
          </a:p>
        </p:txBody>
      </p:sp>
      <p:sp>
        <p:nvSpPr>
          <p:cNvPr id="20" name="Shape 15"/>
          <p:cNvSpPr/>
          <p:nvPr/>
        </p:nvSpPr>
        <p:spPr>
          <a:xfrm>
            <a:off x="543520" y="4202668"/>
            <a:ext cx="22860" cy="3491508"/>
          </a:xfrm>
          <a:prstGeom prst="rect">
            <a:avLst/>
          </a:prstGeom>
          <a:solidFill>
            <a:srgbClr val="3257B8"/>
          </a:solidFill>
          <a:ln/>
        </p:spPr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7580" y="7760835"/>
            <a:ext cx="2072820" cy="365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154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5622" y="345043"/>
            <a:ext cx="519600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Architecture: Layered for Scalability</a:t>
            </a:r>
            <a:endParaRPr lang="en-US" sz="1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622" y="847011"/>
            <a:ext cx="8265557" cy="56960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2668" y="4391308"/>
            <a:ext cx="2258736" cy="601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Client → REST Controller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97307" y="2940254"/>
            <a:ext cx="534889" cy="53488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57433" y="1999351"/>
            <a:ext cx="2332115" cy="30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Layer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88058" y="3266370"/>
            <a:ext cx="534888" cy="53488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622986" y="5091845"/>
            <a:ext cx="2258736" cy="30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Repository Layer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78975" y="3592485"/>
            <a:ext cx="534888" cy="53488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627983" y="2629016"/>
            <a:ext cx="2258736" cy="30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2278542" y="3942670"/>
            <a:ext cx="534889" cy="53488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086355" y="5722316"/>
            <a:ext cx="8265557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follows a standard layered approach to ensure modularity, maintainability, and scalability.</a:t>
            </a:r>
            <a:endParaRPr lang="en-US" sz="950" dirty="0"/>
          </a:p>
        </p:txBody>
      </p:sp>
      <p:sp>
        <p:nvSpPr>
          <p:cNvPr id="14" name="Text 6"/>
          <p:cNvSpPr/>
          <p:nvPr/>
        </p:nvSpPr>
        <p:spPr>
          <a:xfrm>
            <a:off x="5997315" y="6083533"/>
            <a:ext cx="156876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 Layers</a:t>
            </a:r>
            <a:endParaRPr lang="en-US" sz="1200" dirty="0"/>
          </a:p>
        </p:txBody>
      </p:sp>
      <p:sp>
        <p:nvSpPr>
          <p:cNvPr id="15" name="Text 7"/>
          <p:cNvSpPr/>
          <p:nvPr/>
        </p:nvSpPr>
        <p:spPr>
          <a:xfrm>
            <a:off x="5707116" y="6398944"/>
            <a:ext cx="3979664" cy="401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 Layer:</a:t>
            </a:r>
            <a:r>
              <a:rPr lang="en-US" sz="9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Handles incoming REST requests, exposes endpoints, and validates data.</a:t>
            </a:r>
            <a:endParaRPr lang="en-US" sz="950" dirty="0"/>
          </a:p>
        </p:txBody>
      </p:sp>
      <p:sp>
        <p:nvSpPr>
          <p:cNvPr id="16" name="Text 8"/>
          <p:cNvSpPr/>
          <p:nvPr/>
        </p:nvSpPr>
        <p:spPr>
          <a:xfrm>
            <a:off x="5707116" y="6878889"/>
            <a:ext cx="3979664" cy="401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Layer:</a:t>
            </a:r>
            <a:r>
              <a:rPr lang="en-US" sz="9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Contains core business logic (RideService, TaxiService, DispatchService, CSVUploadService).</a:t>
            </a:r>
            <a:endParaRPr lang="en-US" sz="950" dirty="0"/>
          </a:p>
        </p:txBody>
      </p:sp>
      <p:sp>
        <p:nvSpPr>
          <p:cNvPr id="17" name="Text 9"/>
          <p:cNvSpPr/>
          <p:nvPr/>
        </p:nvSpPr>
        <p:spPr>
          <a:xfrm>
            <a:off x="5722579" y="7383198"/>
            <a:ext cx="3979664" cy="401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 Layer (JPA):</a:t>
            </a:r>
            <a:r>
              <a:rPr lang="en-US" sz="9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Manages data persistence and interaction with the database (RideRepository, TaxiRepository).</a:t>
            </a:r>
            <a:endParaRPr lang="en-US" sz="950" dirty="0"/>
          </a:p>
        </p:txBody>
      </p:sp>
      <p:sp>
        <p:nvSpPr>
          <p:cNvPr id="18" name="Text 10"/>
          <p:cNvSpPr/>
          <p:nvPr/>
        </p:nvSpPr>
        <p:spPr>
          <a:xfrm>
            <a:off x="10201083" y="6099087"/>
            <a:ext cx="1625560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Models (Entities)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10201083" y="6385155"/>
            <a:ext cx="39796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Ride:</a:t>
            </a:r>
            <a:r>
              <a:rPr lang="en-US" sz="9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Captures all ride-specific data.</a:t>
            </a:r>
            <a:endParaRPr lang="en-US" sz="950" dirty="0"/>
          </a:p>
        </p:txBody>
      </p:sp>
      <p:sp>
        <p:nvSpPr>
          <p:cNvPr id="20" name="Text 12"/>
          <p:cNvSpPr/>
          <p:nvPr/>
        </p:nvSpPr>
        <p:spPr>
          <a:xfrm>
            <a:off x="10201083" y="6696333"/>
            <a:ext cx="39796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Taxi:</a:t>
            </a:r>
            <a:r>
              <a:rPr lang="en-US" sz="9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taxi details and current status.</a:t>
            </a:r>
            <a:endParaRPr lang="en-US" sz="9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57351" y="6925326"/>
            <a:ext cx="1127858" cy="2743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36314" y="7759625"/>
            <a:ext cx="2072820" cy="3657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630" y="786527"/>
            <a:ext cx="4864775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Components &amp; Benefits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56630" y="1630799"/>
            <a:ext cx="1331714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NeuroFleetX's design prioritizes a clear separation of concerns, leading to a robust and adaptable system.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6630" y="2141934"/>
            <a:ext cx="6564749" cy="562808"/>
          </a:xfrm>
          <a:prstGeom prst="roundRect">
            <a:avLst>
              <a:gd name="adj" fmla="val 480052"/>
            </a:avLst>
          </a:prstGeom>
          <a:solidFill>
            <a:srgbClr val="E9ECF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98332" y="2282547"/>
            <a:ext cx="281345" cy="2813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4153" y="2892266"/>
            <a:ext cx="2783205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Entities: Data Foundation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44153" y="3297912"/>
            <a:ext cx="618970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Ride: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originLat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originLng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destLat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destLng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trafficIndex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weather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assignedTaxiId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44153" y="3979069"/>
            <a:ext cx="618970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Taxi: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taxiId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currentLat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currentLng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(AVAILABLE/BUSY), 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batteryLevel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8902" y="2141934"/>
            <a:ext cx="6564868" cy="562808"/>
          </a:xfrm>
          <a:prstGeom prst="roundRect">
            <a:avLst>
              <a:gd name="adj" fmla="val 480052"/>
            </a:avLst>
          </a:prstGeom>
          <a:solidFill>
            <a:srgbClr val="E9ECF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50604" y="2282547"/>
            <a:ext cx="281345" cy="2813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96426" y="2892266"/>
            <a:ext cx="269605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Services: Business Logic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7596426" y="3297912"/>
            <a:ext cx="618982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RideService: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Manages create, update, and delete operations for rides.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596426" y="3663672"/>
            <a:ext cx="618982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TaxiService: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Tracks and updates taxi details and availability.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7596426" y="4029432"/>
            <a:ext cx="618982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DispatchService: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Implements the taxi assignment algorithm.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7596426" y="4395192"/>
            <a:ext cx="618982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CSVUploadService: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Handles file processing for bulk data uploads.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56630" y="5093851"/>
            <a:ext cx="6564749" cy="1080849"/>
          </a:xfrm>
          <a:prstGeom prst="roundRect">
            <a:avLst>
              <a:gd name="adj" fmla="val 41661"/>
            </a:avLst>
          </a:prstGeom>
          <a:solidFill>
            <a:srgbClr val="E9ECF2"/>
          </a:solidFill>
          <a:ln/>
        </p:spPr>
      </p:sp>
      <p:sp>
        <p:nvSpPr>
          <p:cNvPr id="17" name="Text 13"/>
          <p:cNvSpPr/>
          <p:nvPr/>
        </p:nvSpPr>
        <p:spPr>
          <a:xfrm>
            <a:off x="844153" y="5281374"/>
            <a:ext cx="234517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Clear Separation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844153" y="5687020"/>
            <a:ext cx="618970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modularity and easier maintenance.</a:t>
            </a:r>
            <a:endParaRPr lang="en-US" sz="1450" dirty="0"/>
          </a:p>
        </p:txBody>
      </p:sp>
      <p:sp>
        <p:nvSpPr>
          <p:cNvPr id="19" name="Shape 15"/>
          <p:cNvSpPr/>
          <p:nvPr/>
        </p:nvSpPr>
        <p:spPr>
          <a:xfrm>
            <a:off x="7408902" y="5093851"/>
            <a:ext cx="6564868" cy="1080849"/>
          </a:xfrm>
          <a:prstGeom prst="roundRect">
            <a:avLst>
              <a:gd name="adj" fmla="val 41661"/>
            </a:avLst>
          </a:prstGeom>
          <a:solidFill>
            <a:srgbClr val="E9ECF2"/>
          </a:solidFill>
          <a:ln/>
        </p:spPr>
      </p:sp>
      <p:sp>
        <p:nvSpPr>
          <p:cNvPr id="20" name="Text 16"/>
          <p:cNvSpPr/>
          <p:nvPr/>
        </p:nvSpPr>
        <p:spPr>
          <a:xfrm>
            <a:off x="7596426" y="5281374"/>
            <a:ext cx="234517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Maintainable Code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7596426" y="5687020"/>
            <a:ext cx="618982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Promotes clean, readable, and testable code.</a:t>
            </a:r>
            <a:endParaRPr lang="en-US" sz="1450" dirty="0"/>
          </a:p>
        </p:txBody>
      </p:sp>
      <p:sp>
        <p:nvSpPr>
          <p:cNvPr id="22" name="Shape 18"/>
          <p:cNvSpPr/>
          <p:nvPr/>
        </p:nvSpPr>
        <p:spPr>
          <a:xfrm>
            <a:off x="656630" y="6362224"/>
            <a:ext cx="6564749" cy="1080849"/>
          </a:xfrm>
          <a:prstGeom prst="roundRect">
            <a:avLst>
              <a:gd name="adj" fmla="val 41661"/>
            </a:avLst>
          </a:prstGeom>
          <a:solidFill>
            <a:srgbClr val="E9ECF2"/>
          </a:solidFill>
          <a:ln/>
        </p:spPr>
      </p:sp>
      <p:sp>
        <p:nvSpPr>
          <p:cNvPr id="23" name="Text 19"/>
          <p:cNvSpPr/>
          <p:nvPr/>
        </p:nvSpPr>
        <p:spPr>
          <a:xfrm>
            <a:off x="844153" y="6549747"/>
            <a:ext cx="234517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Scalable Backend</a:t>
            </a:r>
            <a:endParaRPr lang="en-US" sz="1800" dirty="0"/>
          </a:p>
        </p:txBody>
      </p:sp>
      <p:sp>
        <p:nvSpPr>
          <p:cNvPr id="24" name="Text 20"/>
          <p:cNvSpPr/>
          <p:nvPr/>
        </p:nvSpPr>
        <p:spPr>
          <a:xfrm>
            <a:off x="844153" y="6955393"/>
            <a:ext cx="618970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to handle increasing load and future expansions.</a:t>
            </a:r>
            <a:endParaRPr lang="en-US" sz="1450" dirty="0"/>
          </a:p>
        </p:txBody>
      </p:sp>
      <p:sp>
        <p:nvSpPr>
          <p:cNvPr id="25" name="Shape 21"/>
          <p:cNvSpPr/>
          <p:nvPr/>
        </p:nvSpPr>
        <p:spPr>
          <a:xfrm>
            <a:off x="7408902" y="6362224"/>
            <a:ext cx="6564868" cy="1080849"/>
          </a:xfrm>
          <a:prstGeom prst="roundRect">
            <a:avLst>
              <a:gd name="adj" fmla="val 41661"/>
            </a:avLst>
          </a:prstGeom>
          <a:solidFill>
            <a:srgbClr val="E9ECF2"/>
          </a:solidFill>
          <a:ln/>
        </p:spPr>
      </p:sp>
      <p:sp>
        <p:nvSpPr>
          <p:cNvPr id="26" name="Text 22"/>
          <p:cNvSpPr/>
          <p:nvPr/>
        </p:nvSpPr>
        <p:spPr>
          <a:xfrm>
            <a:off x="7596426" y="6549747"/>
            <a:ext cx="234517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Easy Integration</a:t>
            </a:r>
            <a:endParaRPr lang="en-US" sz="1800" dirty="0"/>
          </a:p>
        </p:txBody>
      </p:sp>
      <p:sp>
        <p:nvSpPr>
          <p:cNvPr id="27" name="Text 23"/>
          <p:cNvSpPr/>
          <p:nvPr/>
        </p:nvSpPr>
        <p:spPr>
          <a:xfrm>
            <a:off x="7596426" y="6955393"/>
            <a:ext cx="618982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Simplifies linking with future ML models or frontend applications.</a:t>
            </a:r>
            <a:endParaRPr lang="en-US" sz="145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6314" y="7759625"/>
            <a:ext cx="2072820" cy="365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652</Words>
  <Application>Microsoft Office PowerPoint</Application>
  <PresentationFormat>Custom</PresentationFormat>
  <Paragraphs>76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Consolas</vt:lpstr>
      <vt:lpstr>Roboto</vt:lpstr>
      <vt:lpstr>Roboto Slab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windows</dc:creator>
  <cp:lastModifiedBy>windows</cp:lastModifiedBy>
  <cp:revision>2</cp:revision>
  <dcterms:created xsi:type="dcterms:W3CDTF">2025-11-26T14:42:33Z</dcterms:created>
  <dcterms:modified xsi:type="dcterms:W3CDTF">2025-11-26T14:50:31Z</dcterms:modified>
</cp:coreProperties>
</file>